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94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id="{3B0A8A19-726C-4BF5-9D37-0E8DA890A834}" name="기본 구역">
          <p14:sldIdLst>
            <p14:sldId id="256"/>
          </p14:sldIdLst>
        </p14:section>
        <p14:section id="{FEECDA7B-FB7B-4B0E-9118-14A08138B05F}" name="제목 없는 구역">
          <p14:sldIdLst/>
        </p14:section>
      </p14:sectionLst>
    </p:ext>
  </p:extLst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9DCAF9ED-07DC-4A11-8D7F-57B35C25682E}" styleName="보통 스타일 1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TxStyle/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horzBarState="maximized">
    <p:restoredLeft sz="13062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3234" y="96"/>
      </p:cViewPr>
      <p:guideLst>
        <p:guide orient="horz" pos="3117"/>
        <p:guide pos="215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presProps" Target="presProps.xml"  /><Relationship Id="rId4" Type="http://schemas.openxmlformats.org/officeDocument/2006/relationships/viewProps" Target="viewProps.xml"  /><Relationship Id="rId5" Type="http://schemas.openxmlformats.org/officeDocument/2006/relationships/theme" Target="theme/theme1.xml"  /><Relationship Id="rId6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A003-615D-4ECB-AD37-B7C9E92CA8CB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5FEB-A5B4-478F-95F2-BEAEF58EF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8559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A003-615D-4ECB-AD37-B7C9E92CA8CB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5FEB-A5B4-478F-95F2-BEAEF58EF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610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A003-615D-4ECB-AD37-B7C9E92CA8CB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5FEB-A5B4-478F-95F2-BEAEF58EF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355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A003-615D-4ECB-AD37-B7C9E92CA8CB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5FEB-A5B4-478F-95F2-BEAEF58EF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1412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A003-615D-4ECB-AD37-B7C9E92CA8CB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5FEB-A5B4-478F-95F2-BEAEF58EF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2769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A003-615D-4ECB-AD37-B7C9E92CA8CB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5FEB-A5B4-478F-95F2-BEAEF58EF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8034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A003-615D-4ECB-AD37-B7C9E92CA8CB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5FEB-A5B4-478F-95F2-BEAEF58EF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1547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A003-615D-4ECB-AD37-B7C9E92CA8CB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5FEB-A5B4-478F-95F2-BEAEF58EF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2127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A003-615D-4ECB-AD37-B7C9E92CA8CB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5FEB-A5B4-478F-95F2-BEAEF58EF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1979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A003-615D-4ECB-AD37-B7C9E92CA8CB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5FEB-A5B4-478F-95F2-BEAEF58EF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1905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A003-615D-4ECB-AD37-B7C9E92CA8CB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5FEB-A5B4-478F-95F2-BEAEF58EF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8379050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AA003-615D-4ECB-AD37-B7C9E92CA8CB}" type="datetimeFigureOut">
              <a:rPr lang="ko-KR" altLang="en-US" smtClean="0"/>
              <a:t>2025-02-28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35FEB-A5B4-478F-95F2-BEAEF58EFD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8644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1.jpeg"  /><Relationship Id="rId3" Type="http://schemas.openxmlformats.org/officeDocument/2006/relationships/image" Target="../media/image2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사각형: 둥근 모서리 3"/>
          <p:cNvSpPr/>
          <p:nvPr/>
        </p:nvSpPr>
        <p:spPr>
          <a:xfrm>
            <a:off x="389367" y="218303"/>
            <a:ext cx="6331679" cy="9498226"/>
          </a:xfrm>
          <a:prstGeom prst="roundRect">
            <a:avLst>
              <a:gd name="adj" fmla="val 4167"/>
            </a:avLst>
          </a:prstGeom>
          <a:noFill/>
          <a:ln w="50800" cmpd="sng">
            <a:solidFill>
              <a:srgbClr val="99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75621" y="9225643"/>
            <a:ext cx="517187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2000">
                <a:solidFill>
                  <a:srgbClr val="990033"/>
                </a:solidFill>
                <a:latin typeface="HY견고딕"/>
                <a:ea typeface="HY견고딕"/>
              </a:rPr>
              <a:t>송도국제와인스쿨</a:t>
            </a:r>
            <a:endParaRPr lang="en-US" altLang="ko-KR" sz="2000">
              <a:solidFill>
                <a:srgbClr val="990033"/>
              </a:solidFill>
              <a:latin typeface="HY견고딕"/>
              <a:ea typeface="HY견고딕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754" y="811066"/>
            <a:ext cx="3549317" cy="3871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000" b="1">
                <a:highlight>
                  <a:srgbClr val="ffe1e1"/>
                </a:highlight>
              </a:rPr>
              <a:t> </a:t>
            </a:r>
            <a:r>
              <a:rPr lang="ko-KR" altLang="en-US" sz="2000" b="1">
                <a:highlight>
                  <a:srgbClr val="ffe1e1"/>
                </a:highlight>
              </a:rPr>
              <a:t>제</a:t>
            </a:r>
            <a:r>
              <a:rPr lang="en-US" altLang="ko-KR" sz="2000" b="1">
                <a:highlight>
                  <a:srgbClr val="ffe1e1"/>
                </a:highlight>
              </a:rPr>
              <a:t>5</a:t>
            </a:r>
            <a:r>
              <a:rPr lang="ko-KR" altLang="en-US" sz="2000" b="1">
                <a:highlight>
                  <a:srgbClr val="ffe1e1"/>
                </a:highlight>
              </a:rPr>
              <a:t>기 와인 교육과정</a:t>
            </a:r>
            <a:endParaRPr lang="ko-KR" altLang="en-US" sz="2000" b="1">
              <a:highlight>
                <a:srgbClr val="ffe1e1"/>
              </a:highlight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70528" y="731596"/>
            <a:ext cx="539543" cy="579646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3897412" y="396859"/>
            <a:ext cx="3036788" cy="4489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600" b="1">
                <a:latin typeface="+mn-ea"/>
              </a:rPr>
              <a:t>2025.8.27.~12.17</a:t>
            </a:r>
            <a:r>
              <a:rPr lang="en-US" altLang="ko-KR" sz="1100" spc="-150">
                <a:latin typeface="+mn-ea"/>
              </a:rPr>
              <a:t>.(</a:t>
            </a:r>
            <a:r>
              <a:rPr lang="ko-KR" altLang="en-US" sz="1100" spc="-150">
                <a:latin typeface="+mn-ea"/>
              </a:rPr>
              <a:t>매주 수요일</a:t>
            </a:r>
            <a:r>
              <a:rPr lang="en-US" altLang="ko-KR" sz="1100" spc="-150">
                <a:latin typeface="+mn-ea"/>
              </a:rPr>
              <a:t>)</a:t>
            </a:r>
            <a:endParaRPr lang="en-US" altLang="ko-KR" sz="1100" spc="-150">
              <a:latin typeface="+mn-ea"/>
            </a:endParaRPr>
          </a:p>
        </p:txBody>
      </p:sp>
      <p:graphicFrame>
        <p:nvGraphicFramePr>
          <p:cNvPr id="11" name="표 10"/>
          <p:cNvGraphicFramePr>
            <a:graphicFrameLocks noGrp="1"/>
          </p:cNvGraphicFramePr>
          <p:nvPr/>
        </p:nvGraphicFramePr>
        <p:xfrm>
          <a:off x="605613" y="1416518"/>
          <a:ext cx="5882640" cy="7795458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734279"/>
                <a:gridCol w="1020226"/>
                <a:gridCol w="2849880"/>
                <a:gridCol w="1278255"/>
              </a:tblGrid>
              <a:tr h="407442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xmlns:mc="http://schemas.openxmlformats.org/markup-compatibility/2006" xmlns:hp="http://schemas.haansoft.com/office/presentation/8.0" lang="ko-KR" altLang="en-US" mc:Ignorable="hp" hp:hslEmbossed="0">
                          <a:effectLst>
                            <a:outerShdw blurRad="38100" dist="38100" dir="2700000" algn="tl">
                              <a:srgbClr val="000000">
                                <a:alpha val="43140"/>
                              </a:srgbClr>
                            </a:outerShdw>
                          </a:effectLst>
                        </a:rPr>
                        <a:t>구분</a:t>
                      </a:r>
                      <a:endParaRPr xmlns:mc="http://schemas.openxmlformats.org/markup-compatibility/2006" xmlns:hp="http://schemas.haansoft.com/office/presentation/8.0" lang="ko-KR" altLang="en-US" mc:Ignorable="hp" hp:hslEmbossed="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xmlns:mc="http://schemas.openxmlformats.org/markup-compatibility/2006" xmlns:hp="http://schemas.haansoft.com/office/presentation/8.0" lang="ko-KR" altLang="en-US" mc:Ignorable="hp" hp:hslEmbossed="0">
                          <a:effectLst>
                            <a:outerShdw blurRad="38100" dist="38100" dir="2700000" algn="tl">
                              <a:srgbClr val="000000">
                                <a:alpha val="43140"/>
                              </a:srgbClr>
                            </a:outerShdw>
                          </a:effectLst>
                        </a:rPr>
                        <a:t>일 자</a:t>
                      </a:r>
                      <a:endParaRPr xmlns:mc="http://schemas.openxmlformats.org/markup-compatibility/2006" xmlns:hp="http://schemas.haansoft.com/office/presentation/8.0" lang="ko-KR" altLang="en-US" mc:Ignorable="hp" hp:hslEmbossed="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xmlns:mc="http://schemas.openxmlformats.org/markup-compatibility/2006" xmlns:hp="http://schemas.haansoft.com/office/presentation/8.0" lang="ko-KR" altLang="en-US" mc:Ignorable="hp" hp:hslEmbossed="0">
                          <a:effectLst>
                            <a:outerShdw blurRad="38100" dist="38100" dir="2700000" algn="tl">
                              <a:srgbClr val="000000">
                                <a:alpha val="43140"/>
                              </a:srgbClr>
                            </a:outerShdw>
                          </a:effectLst>
                        </a:rPr>
                        <a:t>강의 내용</a:t>
                      </a:r>
                      <a:endParaRPr xmlns:mc="http://schemas.openxmlformats.org/markup-compatibility/2006" xmlns:hp="http://schemas.haansoft.com/office/presentation/8.0" lang="ko-KR" altLang="en-US" mc:Ignorable="hp" hp:hslEmbossed="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xmlns:mc="http://schemas.openxmlformats.org/markup-compatibility/2006" xmlns:hp="http://schemas.haansoft.com/office/presentation/8.0" lang="ko-KR" altLang="en-US" mc:Ignorable="hp" hp:hslEmbossed="0">
                          <a:effectLst>
                            <a:outerShdw blurRad="38100" dist="38100" dir="2700000" algn="tl">
                              <a:srgbClr val="000000">
                                <a:alpha val="43140"/>
                              </a:srgbClr>
                            </a:outerShdw>
                          </a:effectLst>
                        </a:rPr>
                        <a:t>강 사</a:t>
                      </a:r>
                      <a:endParaRPr xmlns:mc="http://schemas.openxmlformats.org/markup-compatibility/2006" xmlns:hp="http://schemas.haansoft.com/office/presentation/8.0" lang="ko-KR" altLang="en-US" mc:Ignorable="hp" hp:hslEmbossed="0"/>
                    </a:p>
                  </a:txBody>
                  <a:tcPr marL="91440" marR="91440" anchor="ctr"/>
                </a:tc>
              </a:tr>
              <a:tr h="346563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350"/>
                        <a:t>1</a:t>
                      </a:r>
                      <a:r>
                        <a:rPr lang="ko-KR" altLang="en-US" sz="1350"/>
                        <a:t>강</a:t>
                      </a:r>
                      <a:endParaRPr lang="ko-KR" altLang="en-US" sz="135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400"/>
                        <a:t>8.27.</a:t>
                      </a:r>
                      <a:endParaRPr lang="en-US" altLang="ko-KR" sz="140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b="1"/>
                        <a:t>입학식 </a:t>
                      </a:r>
                      <a:r>
                        <a:rPr lang="en-US" altLang="ko-KR" b="1"/>
                        <a:t>&amp; </a:t>
                      </a:r>
                      <a:r>
                        <a:rPr lang="en-US" altLang="ko-KR" sz="1400" b="1"/>
                        <a:t>OT</a:t>
                      </a:r>
                      <a:endParaRPr lang="ko-KR" altLang="en-US" sz="1400" b="1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문재신</a:t>
                      </a:r>
                      <a:r>
                        <a:rPr lang="en-US" altLang="ko-KR" sz="1300"/>
                        <a:t> </a:t>
                      </a:r>
                      <a:r>
                        <a:rPr lang="ko-KR" altLang="en-US" sz="1300"/>
                        <a:t>원장</a:t>
                      </a:r>
                      <a:endParaRPr lang="ko-KR" altLang="en-US" sz="1300"/>
                    </a:p>
                  </a:txBody>
                  <a:tcPr marL="91440" marR="91440" anchor="ctr"/>
                </a:tc>
              </a:tr>
              <a:tr h="407442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350"/>
                        <a:t>2</a:t>
                      </a:r>
                      <a:r>
                        <a:rPr lang="ko-KR" altLang="en-US" sz="1350"/>
                        <a:t>강</a:t>
                      </a:r>
                      <a:endParaRPr lang="ko-KR" altLang="en-US" sz="135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400"/>
                        <a:t>9. 3.</a:t>
                      </a:r>
                      <a:endParaRPr lang="en-US" altLang="ko-KR" sz="140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와인입문 </a:t>
                      </a:r>
                      <a:r>
                        <a:rPr lang="en-US" altLang="ko-KR" sz="1300"/>
                        <a:t>&amp; </a:t>
                      </a:r>
                      <a:r>
                        <a:rPr lang="ko-KR" altLang="en-US" sz="1300"/>
                        <a:t>테이블 매너</a:t>
                      </a:r>
                      <a:endParaRPr lang="ko-KR" altLang="en-US" sz="1300" b="1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이효상 이사장</a:t>
                      </a:r>
                      <a:endParaRPr lang="ko-KR" altLang="en-US" sz="1300"/>
                    </a:p>
                  </a:txBody>
                  <a:tcPr marL="91440" marR="91440" anchor="ctr"/>
                </a:tc>
              </a:tr>
              <a:tr h="439487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350"/>
                        <a:t>3</a:t>
                      </a:r>
                      <a:r>
                        <a:rPr lang="ko-KR" altLang="en-US" sz="1350"/>
                        <a:t>강</a:t>
                      </a:r>
                      <a:endParaRPr lang="ko-KR" altLang="en-US" sz="135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400"/>
                        <a:t>9.10.</a:t>
                      </a:r>
                      <a:endParaRPr lang="en-US" altLang="ko-KR" sz="140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포도품종을 알면 와인이 보인다</a:t>
                      </a:r>
                      <a:endParaRPr lang="ko-KR" altLang="en-US" sz="130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정유경 교수</a:t>
                      </a:r>
                      <a:endParaRPr lang="ko-KR" altLang="en-US" sz="1300"/>
                    </a:p>
                  </a:txBody>
                  <a:tcPr marL="91440" marR="91440" anchor="ctr"/>
                </a:tc>
              </a:tr>
              <a:tr h="407442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350"/>
                        <a:t>4</a:t>
                      </a:r>
                      <a:r>
                        <a:rPr lang="ko-KR" altLang="en-US" sz="1350"/>
                        <a:t>강</a:t>
                      </a:r>
                      <a:endParaRPr lang="ko-KR" altLang="en-US" sz="135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400"/>
                        <a:t>9.17.</a:t>
                      </a:r>
                      <a:endParaRPr lang="en-US" altLang="ko-KR" sz="140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와인 테이스팅 기법</a:t>
                      </a:r>
                      <a:endParaRPr lang="ko-KR" altLang="en-US" sz="1300" b="1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최상미 교수</a:t>
                      </a:r>
                      <a:endParaRPr lang="ko-KR" altLang="en-US" sz="1300"/>
                    </a:p>
                  </a:txBody>
                  <a:tcPr marL="91440" marR="91440" anchor="ctr"/>
                </a:tc>
              </a:tr>
              <a:tr h="381080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350"/>
                        <a:t>5</a:t>
                      </a:r>
                      <a:r>
                        <a:rPr lang="ko-KR" altLang="en-US" sz="1350"/>
                        <a:t>강</a:t>
                      </a:r>
                      <a:endParaRPr lang="ko-KR" altLang="en-US" sz="135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400"/>
                        <a:t>9.24.</a:t>
                      </a:r>
                      <a:endParaRPr lang="en-US" altLang="ko-KR" sz="140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/>
                        <a:t>와인양조 </a:t>
                      </a:r>
                      <a:r>
                        <a:rPr lang="en-US" altLang="ko-KR"/>
                        <a:t>&amp; </a:t>
                      </a:r>
                      <a:r>
                        <a:rPr lang="ko-KR" altLang="en-US"/>
                        <a:t>와인 숙성 과정</a:t>
                      </a:r>
                      <a:endParaRPr lang="ko-KR" altLang="en-US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이수정 교수</a:t>
                      </a:r>
                      <a:endParaRPr lang="ko-KR" altLang="en-US" sz="1300" spc="-150"/>
                    </a:p>
                  </a:txBody>
                  <a:tcPr marL="91440" marR="91440" anchor="ctr"/>
                </a:tc>
              </a:tr>
              <a:tr h="403741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350"/>
                        <a:t>6</a:t>
                      </a:r>
                      <a:r>
                        <a:rPr lang="ko-KR" altLang="en-US" sz="1350"/>
                        <a:t>강</a:t>
                      </a:r>
                      <a:endParaRPr lang="ko-KR" altLang="en-US" sz="135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400"/>
                        <a:t>10. 1.</a:t>
                      </a:r>
                      <a:endParaRPr lang="en-US" altLang="ko-KR" sz="140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영화로 만나는 와인이야기</a:t>
                      </a:r>
                      <a:endParaRPr lang="ko-KR" altLang="en-US" sz="130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이수정 교수</a:t>
                      </a:r>
                      <a:endParaRPr lang="ko-KR" altLang="en-US" sz="1300"/>
                    </a:p>
                  </a:txBody>
                  <a:tcPr marL="91440" marR="91440" anchor="ctr"/>
                </a:tc>
              </a:tr>
              <a:tr h="427748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350"/>
                        <a:t>7</a:t>
                      </a:r>
                      <a:r>
                        <a:rPr lang="ko-KR" altLang="en-US" sz="1350"/>
                        <a:t>강</a:t>
                      </a:r>
                      <a:endParaRPr lang="ko-KR" altLang="en-US" sz="135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400"/>
                        <a:t>10. 17.~18.</a:t>
                      </a:r>
                      <a:endParaRPr lang="en-US" altLang="ko-KR" sz="140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 b="1"/>
                        <a:t>제</a:t>
                      </a:r>
                      <a:r>
                        <a:rPr lang="en-US" altLang="ko-KR" sz="1300" b="1"/>
                        <a:t>5</a:t>
                      </a:r>
                      <a:r>
                        <a:rPr lang="ko-KR" altLang="en-US" sz="1300" b="1"/>
                        <a:t>기 워크숍</a:t>
                      </a:r>
                      <a:endParaRPr lang="ko-KR" altLang="en-US" sz="1300" b="1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양평</a:t>
                      </a:r>
                      <a:endParaRPr lang="en-US" altLang="ko-KR" sz="1300"/>
                    </a:p>
                  </a:txBody>
                  <a:tcPr marL="91440" marR="91440" anchor="ctr"/>
                </a:tc>
              </a:tr>
              <a:tr h="435146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350"/>
                        <a:t>8</a:t>
                      </a:r>
                      <a:r>
                        <a:rPr lang="ko-KR" altLang="en-US" sz="1350"/>
                        <a:t>강</a:t>
                      </a:r>
                      <a:endParaRPr lang="ko-KR" altLang="en-US" sz="135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400"/>
                        <a:t>10.22.</a:t>
                      </a:r>
                      <a:endParaRPr lang="en-US" altLang="ko-KR" sz="140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와인의 왕 보르도 와인의 세계</a:t>
                      </a:r>
                      <a:endParaRPr lang="ko-KR" altLang="en-US" sz="130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최상미 교수</a:t>
                      </a:r>
                      <a:endParaRPr lang="ko-KR" altLang="en-US" sz="1300"/>
                    </a:p>
                  </a:txBody>
                  <a:tcPr marL="91440" marR="91440" anchor="ctr"/>
                </a:tc>
              </a:tr>
              <a:tr h="409389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350"/>
                        <a:t>9</a:t>
                      </a:r>
                      <a:r>
                        <a:rPr lang="ko-KR" altLang="en-US" sz="1350"/>
                        <a:t>강</a:t>
                      </a:r>
                      <a:endParaRPr lang="ko-KR" altLang="en-US" sz="135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400"/>
                        <a:t>10.29.</a:t>
                      </a:r>
                      <a:endParaRPr lang="en-US" altLang="ko-KR" sz="140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와인의 여왕 부르고뉴  와인의 세계</a:t>
                      </a:r>
                      <a:endParaRPr lang="ko-KR" altLang="en-US" sz="130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최윤진 교수</a:t>
                      </a:r>
                      <a:endParaRPr lang="ko-KR" altLang="en-US" sz="1300"/>
                    </a:p>
                  </a:txBody>
                  <a:tcPr marL="91440" marR="91440" anchor="ctr"/>
                </a:tc>
              </a:tr>
              <a:tr h="486619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350"/>
                        <a:t>10</a:t>
                      </a:r>
                      <a:r>
                        <a:rPr lang="ko-KR" altLang="en-US" sz="1350"/>
                        <a:t>강</a:t>
                      </a:r>
                      <a:endParaRPr lang="ko-KR" altLang="en-US" sz="135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400"/>
                        <a:t>11.5.</a:t>
                      </a:r>
                      <a:endParaRPr lang="en-US" altLang="ko-KR" sz="140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유럽의 와인</a:t>
                      </a:r>
                      <a:endParaRPr lang="ko-KR" altLang="en-US" sz="1300"/>
                    </a:p>
                    <a:p>
                      <a:pPr algn="ctr" latinLnBrk="1">
                        <a:defRPr/>
                      </a:pPr>
                      <a:r>
                        <a:rPr lang="en-US" altLang="ko-KR" sz="1300"/>
                        <a:t>(</a:t>
                      </a:r>
                      <a:r>
                        <a:rPr lang="ko-KR" altLang="en-US" sz="1300"/>
                        <a:t>프랑스</a:t>
                      </a:r>
                      <a:r>
                        <a:rPr lang="en-US" altLang="ko-KR" sz="1300"/>
                        <a:t>,</a:t>
                      </a:r>
                      <a:r>
                        <a:rPr lang="ko-KR" altLang="en-US" sz="1300"/>
                        <a:t> 이탈리아</a:t>
                      </a:r>
                      <a:r>
                        <a:rPr lang="en-US" altLang="ko-KR" sz="1300"/>
                        <a:t>,</a:t>
                      </a:r>
                      <a:r>
                        <a:rPr lang="ko-KR" altLang="en-US" sz="1300"/>
                        <a:t> 스페인</a:t>
                      </a:r>
                      <a:r>
                        <a:rPr lang="en-US" altLang="ko-KR" sz="1300"/>
                        <a:t>,</a:t>
                      </a:r>
                      <a:r>
                        <a:rPr lang="ko-KR" altLang="en-US" sz="1300"/>
                        <a:t> 독일 등</a:t>
                      </a:r>
                      <a:r>
                        <a:rPr lang="en-US" altLang="ko-KR" sz="1300"/>
                        <a:t>)</a:t>
                      </a:r>
                      <a:endParaRPr lang="en-US" altLang="ko-KR" sz="130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조재덕 교수</a:t>
                      </a:r>
                      <a:endParaRPr lang="ko-KR" altLang="en-US" sz="1300"/>
                    </a:p>
                  </a:txBody>
                  <a:tcPr marL="91440" marR="91440" anchor="ctr"/>
                </a:tc>
              </a:tr>
              <a:tr h="364082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350"/>
                        <a:t>11</a:t>
                      </a:r>
                      <a:r>
                        <a:rPr lang="ko-KR" altLang="en-US" sz="1350"/>
                        <a:t>강</a:t>
                      </a:r>
                      <a:endParaRPr lang="ko-KR" altLang="en-US" sz="135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400"/>
                        <a:t>11.12.</a:t>
                      </a:r>
                      <a:endParaRPr lang="en-US" altLang="ko-KR" sz="140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b="1"/>
                        <a:t>선</a:t>
                      </a:r>
                      <a:r>
                        <a:rPr lang="en-US" altLang="ko-KR" b="1"/>
                        <a:t>·</a:t>
                      </a:r>
                      <a:r>
                        <a:rPr lang="ko-KR" altLang="en-US" b="1"/>
                        <a:t>후배의 밤</a:t>
                      </a:r>
                      <a:endParaRPr lang="ko-KR" altLang="en-US" b="1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문재신 원장</a:t>
                      </a:r>
                      <a:endParaRPr lang="ko-KR" altLang="en-US" sz="1300"/>
                    </a:p>
                  </a:txBody>
                  <a:tcPr marL="91440" marR="91440" anchor="ctr"/>
                </a:tc>
              </a:tr>
              <a:tr h="486619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350"/>
                        <a:t>12</a:t>
                      </a:r>
                      <a:r>
                        <a:rPr lang="ko-KR" altLang="en-US" sz="1350"/>
                        <a:t>강</a:t>
                      </a:r>
                      <a:endParaRPr lang="ko-KR" altLang="en-US" sz="135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400"/>
                        <a:t>11.19.</a:t>
                      </a:r>
                      <a:endParaRPr lang="en-US" altLang="ko-KR" sz="140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신대륙 와인</a:t>
                      </a:r>
                      <a:endParaRPr lang="ko-KR" altLang="en-US" sz="1300"/>
                    </a:p>
                    <a:p>
                      <a:pPr algn="ctr" latinLnBrk="1">
                        <a:defRPr/>
                      </a:pPr>
                      <a:r>
                        <a:rPr lang="en-US" altLang="ko-KR" sz="1300"/>
                        <a:t>(</a:t>
                      </a:r>
                      <a:r>
                        <a:rPr lang="ko-KR" altLang="en-US" sz="1300"/>
                        <a:t>미국</a:t>
                      </a:r>
                      <a:r>
                        <a:rPr lang="en-US" altLang="ko-KR" sz="1300"/>
                        <a:t>,</a:t>
                      </a:r>
                      <a:r>
                        <a:rPr lang="ko-KR" altLang="en-US" sz="1300"/>
                        <a:t> 칠레</a:t>
                      </a:r>
                      <a:r>
                        <a:rPr lang="en-US" altLang="ko-KR" sz="1300"/>
                        <a:t>,</a:t>
                      </a:r>
                      <a:r>
                        <a:rPr lang="ko-KR" altLang="en-US" sz="1300"/>
                        <a:t> 호주</a:t>
                      </a:r>
                      <a:r>
                        <a:rPr lang="en-US" altLang="ko-KR" sz="1300"/>
                        <a:t>,</a:t>
                      </a:r>
                      <a:r>
                        <a:rPr lang="ko-KR" altLang="en-US" sz="1300"/>
                        <a:t> 뉴질랜드 등</a:t>
                      </a:r>
                      <a:r>
                        <a:rPr lang="en-US" altLang="ko-KR" sz="1300"/>
                        <a:t>)</a:t>
                      </a:r>
                      <a:endParaRPr lang="ko-KR" altLang="en-US" sz="130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문재신 원장</a:t>
                      </a:r>
                      <a:endParaRPr lang="ko-KR" altLang="en-US" sz="1300"/>
                    </a:p>
                  </a:txBody>
                  <a:tcPr marL="91440" marR="91440" anchor="ctr"/>
                </a:tc>
              </a:tr>
              <a:tr h="486619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350"/>
                        <a:t>13</a:t>
                      </a:r>
                      <a:r>
                        <a:rPr lang="ko-KR" altLang="en-US" sz="1350"/>
                        <a:t>강</a:t>
                      </a:r>
                      <a:endParaRPr lang="ko-KR" altLang="en-US" sz="135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400"/>
                        <a:t>11.26.</a:t>
                      </a:r>
                      <a:endParaRPr lang="en-US" altLang="ko-KR" sz="140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귀족 곰팡이 와인</a:t>
                      </a:r>
                      <a:r>
                        <a:rPr lang="en-US" altLang="ko-KR" sz="1300"/>
                        <a:t>,</a:t>
                      </a:r>
                      <a:r>
                        <a:rPr lang="ko-KR" altLang="en-US" sz="1300"/>
                        <a:t> </a:t>
                      </a:r>
                      <a:endParaRPr lang="ko-KR" altLang="en-US" sz="1300"/>
                    </a:p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스위트 와인</a:t>
                      </a:r>
                      <a:r>
                        <a:rPr lang="en-US" altLang="ko-KR" sz="1300"/>
                        <a:t>&amp;</a:t>
                      </a:r>
                      <a:r>
                        <a:rPr lang="ko-KR" altLang="en-US" sz="1300"/>
                        <a:t>주정강화 와인</a:t>
                      </a:r>
                      <a:endParaRPr lang="ko-KR" altLang="en-US" sz="130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 문재신 원장</a:t>
                      </a:r>
                      <a:endParaRPr lang="ko-KR" altLang="en-US" sz="1300"/>
                    </a:p>
                  </a:txBody>
                  <a:tcPr marL="91440" marR="91440" anchor="ctr"/>
                </a:tc>
              </a:tr>
              <a:tr h="437093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350"/>
                        <a:t>14</a:t>
                      </a:r>
                      <a:r>
                        <a:rPr lang="ko-KR" altLang="en-US" sz="1350"/>
                        <a:t>강</a:t>
                      </a:r>
                      <a:endParaRPr lang="ko-KR" altLang="en-US" sz="135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400"/>
                        <a:t>12.3.</a:t>
                      </a:r>
                      <a:endParaRPr lang="en-US" altLang="ko-KR" sz="140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기포의 향연</a:t>
                      </a:r>
                      <a:r>
                        <a:rPr lang="en-US" altLang="ko-KR" sz="1300"/>
                        <a:t>, </a:t>
                      </a:r>
                      <a:r>
                        <a:rPr lang="ko-KR" altLang="en-US" sz="1300"/>
                        <a:t>샴페인의 세계</a:t>
                      </a:r>
                      <a:endParaRPr lang="ko-KR" altLang="en-US" sz="1300" b="1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이수정 교수</a:t>
                      </a:r>
                      <a:endParaRPr lang="ko-KR" altLang="en-US" sz="1300"/>
                    </a:p>
                  </a:txBody>
                  <a:tcPr marL="91440" marR="91440" anchor="ctr"/>
                </a:tc>
              </a:tr>
              <a:tr h="375645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350"/>
                        <a:t>15</a:t>
                      </a:r>
                      <a:r>
                        <a:rPr lang="ko-KR" altLang="en-US" sz="1350"/>
                        <a:t>강</a:t>
                      </a:r>
                      <a:endParaRPr lang="ko-KR" altLang="en-US" sz="135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400"/>
                        <a:t>12.10.</a:t>
                      </a:r>
                      <a:endParaRPr lang="en-US" altLang="ko-KR" sz="140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 b="1"/>
                        <a:t>문제풀이 </a:t>
                      </a:r>
                      <a:r>
                        <a:rPr lang="en-US" altLang="ko-KR" sz="1300" b="1"/>
                        <a:t>&amp; </a:t>
                      </a:r>
                      <a:r>
                        <a:rPr lang="ko-KR" altLang="en-US" sz="1300" b="1"/>
                        <a:t>소믈리에 </a:t>
                      </a:r>
                      <a:endParaRPr lang="ko-KR" altLang="en-US" sz="1300" b="1"/>
                    </a:p>
                    <a:p>
                      <a:pPr algn="ctr" latinLnBrk="1">
                        <a:defRPr/>
                      </a:pPr>
                      <a:r>
                        <a:rPr lang="en-US" altLang="ko-KR" sz="1300" b="1"/>
                        <a:t>2</a:t>
                      </a:r>
                      <a:r>
                        <a:rPr lang="ko-KR" altLang="en-US" sz="1300" b="1"/>
                        <a:t>급  자격시험</a:t>
                      </a:r>
                      <a:endParaRPr lang="ko-KR" altLang="en-US" sz="1300" b="1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문재신 원장</a:t>
                      </a:r>
                      <a:endParaRPr lang="ko-KR" altLang="en-US" sz="1300"/>
                    </a:p>
                  </a:txBody>
                  <a:tcPr marL="91440" marR="91440" anchor="ctr"/>
                </a:tc>
              </a:tr>
              <a:tr h="456356"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350"/>
                        <a:t>16</a:t>
                      </a:r>
                      <a:r>
                        <a:rPr lang="ko-KR" altLang="en-US" sz="1350"/>
                        <a:t>강</a:t>
                      </a:r>
                      <a:endParaRPr lang="ko-KR" altLang="en-US" sz="135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400"/>
                        <a:t>12.17.</a:t>
                      </a:r>
                      <a:endParaRPr lang="en-US" altLang="ko-KR" sz="140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b="1"/>
                        <a:t>수료식</a:t>
                      </a:r>
                      <a:endParaRPr lang="ko-KR" altLang="en-US" b="1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300"/>
                        <a:t>문재신 원장</a:t>
                      </a:r>
                      <a:endParaRPr lang="ko-KR" altLang="en-US" sz="1300"/>
                    </a:p>
                  </a:txBody>
                  <a:tcPr marL="91440" marR="91440" anchor="ctr"/>
                </a:tc>
              </a:tr>
              <a:tr h="511358">
                <a:tc gridSpan="2"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en-US" altLang="ko-KR" sz="1300"/>
                        <a:t>‘26.</a:t>
                      </a:r>
                      <a:r>
                        <a:rPr lang="ko-KR" altLang="en-US" sz="1300"/>
                        <a:t> </a:t>
                      </a:r>
                      <a:r>
                        <a:rPr lang="en-US" altLang="ko-KR" sz="1300"/>
                        <a:t>1.8.(</a:t>
                      </a:r>
                      <a:r>
                        <a:rPr lang="ko-KR" altLang="en-US" sz="1300"/>
                        <a:t>목</a:t>
                      </a:r>
                      <a:r>
                        <a:rPr lang="en-US" altLang="ko-KR" sz="1300"/>
                        <a:t>)~11(</a:t>
                      </a:r>
                      <a:r>
                        <a:rPr lang="ko-KR" altLang="en-US" sz="1300"/>
                        <a:t>일</a:t>
                      </a:r>
                      <a:r>
                        <a:rPr lang="en-US" altLang="ko-KR" sz="1300"/>
                        <a:t>)/ </a:t>
                      </a:r>
                      <a:endParaRPr lang="en-US" altLang="ko-KR" sz="1300"/>
                    </a:p>
                    <a:p>
                      <a:pPr algn="ctr" latinLnBrk="1">
                        <a:defRPr/>
                      </a:pPr>
                      <a:r>
                        <a:rPr lang="en-US" altLang="ko-KR" sz="1300"/>
                        <a:t>3</a:t>
                      </a:r>
                      <a:r>
                        <a:rPr lang="ko-KR" altLang="en-US" sz="1300"/>
                        <a:t>박</a:t>
                      </a:r>
                      <a:r>
                        <a:rPr lang="en-US" altLang="ko-KR" sz="1300"/>
                        <a:t>4</a:t>
                      </a:r>
                      <a:r>
                        <a:rPr lang="ko-KR" altLang="en-US" sz="1300"/>
                        <a:t>일</a:t>
                      </a:r>
                      <a:endParaRPr lang="ko-KR" altLang="en-US" sz="1300"/>
                    </a:p>
                  </a:txBody>
                  <a:tcPr marL="91440" marR="91440" anchor="ctr"/>
                </a:tc>
                <a:tc hMerge="1">
                  <a:txBody>
                    <a:bodyPr/>
                    <a:p>
                      <a:pPr algn="ctr" latinLnBrk="1">
                        <a:defRPr/>
                      </a:pPr>
                      <a:endParaRPr lang="ko-KR" altLang="en-US" sz="1350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b="1"/>
                        <a:t>졸업여행</a:t>
                      </a:r>
                      <a:endParaRPr lang="ko-KR" altLang="en-US" b="1"/>
                    </a:p>
                  </a:txBody>
                  <a:tcPr marL="91440" marR="91440" anchor="ctr"/>
                </a:tc>
                <a:tc>
                  <a:txBody>
                    <a:bodyPr vert="horz" lIns="91440" tIns="45720" rIns="91440" bIns="45720" anchor="ctr" anchorCtr="0"/>
                    <a:p>
                      <a:pPr algn="ctr" latinLnBrk="1">
                        <a:defRPr/>
                      </a:pPr>
                      <a:r>
                        <a:rPr lang="ko-KR" altLang="en-US" sz="1200"/>
                        <a:t>중국 연태 </a:t>
                      </a:r>
                      <a:endParaRPr lang="ko-KR" altLang="en-US" sz="1200"/>
                    </a:p>
                    <a:p>
                      <a:pPr algn="ctr" latinLnBrk="1">
                        <a:defRPr/>
                      </a:pPr>
                      <a:r>
                        <a:rPr lang="ko-KR" altLang="en-US" sz="1200"/>
                        <a:t>와이너리 투어</a:t>
                      </a:r>
                      <a:endParaRPr lang="ko-KR" altLang="en-US" sz="1200"/>
                    </a:p>
                  </a:txBody>
                  <a:tcPr marL="91440" marR="91440"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779160" y="1134871"/>
            <a:ext cx="308545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100" b="1"/>
              <a:t>※ </a:t>
            </a:r>
            <a:r>
              <a:rPr lang="ko-KR" altLang="en-US" sz="1100" b="1"/>
              <a:t>교육일정은 사정에 따라 변경될 수 있음</a:t>
            </a:r>
            <a:endParaRPr lang="ko-KR" altLang="en-US" sz="1100" b="1"/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 flipH="1">
            <a:off x="2133333" y="9230650"/>
            <a:ext cx="426142" cy="42614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158</ep:Words>
  <ep:PresentationFormat>A4 용지(210x297mm)</ep:PresentationFormat>
  <ep:Paragraphs>4</ep:Paragraphs>
  <ep:Slides>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Office 테마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2023-05-30T01:48:20.000</dcterms:created>
  <dc:creator>조 여진</dc:creator>
  <cp:lastModifiedBy>user</cp:lastModifiedBy>
  <dcterms:modified xsi:type="dcterms:W3CDTF">2025-07-29T08:21:52.880</dcterms:modified>
  <cp:revision>80</cp:revision>
  <dc:title>PowerPoint 프레젠테이션</dc:title>
  <cp:version/>
</cp:coreProperties>
</file>